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189" r:id="rId2"/>
  </p:sldMasterIdLst>
  <p:notesMasterIdLst>
    <p:notesMasterId r:id="rId29"/>
  </p:notesMasterIdLst>
  <p:sldIdLst>
    <p:sldId id="256" r:id="rId3"/>
    <p:sldId id="262" r:id="rId4"/>
    <p:sldId id="261" r:id="rId5"/>
    <p:sldId id="263" r:id="rId6"/>
    <p:sldId id="257" r:id="rId7"/>
    <p:sldId id="258" r:id="rId8"/>
    <p:sldId id="270" r:id="rId9"/>
    <p:sldId id="259" r:id="rId10"/>
    <p:sldId id="271" r:id="rId11"/>
    <p:sldId id="275" r:id="rId12"/>
    <p:sldId id="280" r:id="rId13"/>
    <p:sldId id="279" r:id="rId14"/>
    <p:sldId id="278" r:id="rId15"/>
    <p:sldId id="281" r:id="rId16"/>
    <p:sldId id="282" r:id="rId17"/>
    <p:sldId id="294" r:id="rId18"/>
    <p:sldId id="287" r:id="rId19"/>
    <p:sldId id="284" r:id="rId20"/>
    <p:sldId id="260" r:id="rId21"/>
    <p:sldId id="289" r:id="rId22"/>
    <p:sldId id="272" r:id="rId23"/>
    <p:sldId id="290" r:id="rId24"/>
    <p:sldId id="273" r:id="rId25"/>
    <p:sldId id="291" r:id="rId26"/>
    <p:sldId id="274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A9E5-8F65-48A5-896C-E5D9430B120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3BCC-B47F-4883-9027-C0B389E0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F0D3E6A6-5D29-4EED-902F-E8ED57775054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F1BAA254-0B88-4446-9CB4-D72769532C2D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0F0EBC40-6AD9-4C31-9DDA-D683EDBAA411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9BDF9AE7-D04B-4254-9B34-F212993CE52C}" type="slidenum">
              <a:rPr lang="en-GB" sz="1200"/>
              <a:pPr/>
              <a:t>24</a:t>
            </a:fld>
            <a:endParaRPr lang="en-GB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B469D7E0-C9FA-4DCF-B090-32E123C5ED72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63575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06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1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65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2292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12297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2299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5384F9D8-304C-4465-8F28-CF8B44F04493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  <p:grpSp>
        <p:nvGrpSpPr>
          <p:cNvPr id="12304" name="Group 45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12305" name="Oval 46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FFFF"/>
                </a:solidFill>
              </a:endParaRPr>
            </a:p>
          </p:txBody>
        </p:sp>
        <p:sp>
          <p:nvSpPr>
            <p:cNvPr id="12306" name="Oval 47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FFFF"/>
                </a:solidFill>
              </a:endParaRPr>
            </a:p>
          </p:txBody>
        </p:sp>
        <p:pic>
          <p:nvPicPr>
            <p:cNvPr id="12307" name="Picture 48" descr="KS3_chemistry_orange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49" descr="7G_image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50" descr="7G_image2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9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wmf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wmf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Atoms and Atomic Theory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7208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836">
            <a:off x="1061815" y="4054598"/>
            <a:ext cx="1554182" cy="1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289">
            <a:off x="5888916" y="1321505"/>
            <a:ext cx="2496442" cy="24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5334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676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3276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800" y="56083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8470" y="6324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77562" y="5314235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9612" y="26670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3102" y="12954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8537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" y="3041904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7674" y="609904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80772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30674" y="41148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i="1" dirty="0" smtClean="0"/>
              <a:t>Essential Questions: </a:t>
            </a:r>
            <a:r>
              <a:rPr lang="en-US" i="1" dirty="0" smtClean="0">
                <a:solidFill>
                  <a:srgbClr val="FF0000"/>
                </a:solidFill>
              </a:rPr>
              <a:t>How and why has the Atomic Theory changed over time? </a:t>
            </a:r>
            <a:r>
              <a:rPr lang="en-US" i="1" dirty="0" smtClean="0"/>
              <a:t>How can we describe the molecular motion of the states of matter? </a:t>
            </a:r>
          </a:p>
        </p:txBody>
      </p:sp>
    </p:spTree>
    <p:extLst>
      <p:ext uri="{BB962C8B-B14F-4D97-AF65-F5344CB8AC3E}">
        <p14:creationId xmlns:p14="http://schemas.microsoft.com/office/powerpoint/2010/main" val="32482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052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202485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Bernard MT Condensed" pitchFamily="18" charset="0"/>
              </a:rPr>
              <a:t>Atomic Theory Timeline </a:t>
            </a:r>
            <a:endParaRPr lang="en-US" sz="7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373412"/>
              </p:ext>
            </p:extLst>
          </p:nvPr>
        </p:nvGraphicFramePr>
        <p:xfrm>
          <a:off x="1066800" y="2209800"/>
          <a:ext cx="701040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Scientist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8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 Dalton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matter is made of atoms. Atoms are too small to see, indivisible and indestructible. All atoms of a given element are identical.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400801" y="3048000"/>
            <a:ext cx="135527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63574"/>
              </p:ext>
            </p:extLst>
          </p:nvPr>
        </p:nvGraphicFramePr>
        <p:xfrm>
          <a:off x="1066800" y="2286000"/>
          <a:ext cx="7010400" cy="2324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Scientist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140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J.J Thompson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Discovered</a:t>
                      </a:r>
                      <a:r>
                        <a:rPr lang="en-US" sz="2400" baseline="0" dirty="0" smtClean="0"/>
                        <a:t> the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negative electron</a:t>
                      </a:r>
                      <a:r>
                        <a:rPr lang="en-US" sz="2400" baseline="0" dirty="0" smtClean="0"/>
                        <a:t>, and predicted that there also must be a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positive particle </a:t>
                      </a:r>
                      <a:r>
                        <a:rPr lang="en-US" sz="2400" baseline="0" dirty="0" smtClean="0"/>
                        <a:t>to hold the electrons in place.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815"/>
            <a:ext cx="8123485" cy="120248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Bernard MT Condensed" pitchFamily="18" charset="0"/>
              </a:rPr>
              <a:t>Atomic Theory Timeline </a:t>
            </a:r>
            <a:endParaRPr lang="en-US" sz="6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818977"/>
              </p:ext>
            </p:extLst>
          </p:nvPr>
        </p:nvGraphicFramePr>
        <p:xfrm>
          <a:off x="609600" y="2517530"/>
          <a:ext cx="7543800" cy="2283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2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6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Scientist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Ernest</a:t>
                      </a:r>
                      <a:r>
                        <a:rPr lang="en-US" sz="2000" baseline="0" dirty="0" smtClean="0"/>
                        <a:t> Rutherford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Discovered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the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nucleus</a:t>
                      </a:r>
                      <a:r>
                        <a:rPr lang="en-US" sz="2000" baseline="0" dirty="0" smtClean="0"/>
                        <a:t> of an atom and named the positive particles in the nucleus “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protons</a:t>
                      </a:r>
                      <a:r>
                        <a:rPr lang="en-US" sz="2000" baseline="0" dirty="0" smtClean="0"/>
                        <a:t>”. Concluded that electrons are scattered in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empty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space</a:t>
                      </a:r>
                      <a:r>
                        <a:rPr lang="en-US" sz="2000" baseline="0" dirty="0" smtClean="0"/>
                        <a:t> around the nucleus.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8497" r="21941"/>
          <a:stretch/>
        </p:blipFill>
        <p:spPr bwMode="auto">
          <a:xfrm>
            <a:off x="6324600" y="2895600"/>
            <a:ext cx="177877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572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97715"/>
            <a:ext cx="8305800" cy="120248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Bernard MT Condensed" pitchFamily="18" charset="0"/>
              </a:rPr>
              <a:t>Atomic Theory Timeline </a:t>
            </a:r>
            <a:endParaRPr lang="en-US" sz="6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77367"/>
              </p:ext>
            </p:extLst>
          </p:nvPr>
        </p:nvGraphicFramePr>
        <p:xfrm>
          <a:off x="609600" y="2400300"/>
          <a:ext cx="7924800" cy="2476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52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Scientist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2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James Chadwick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Discovered</a:t>
                      </a:r>
                      <a:r>
                        <a:rPr lang="en-US" sz="2000" baseline="0" dirty="0" smtClean="0"/>
                        <a:t> that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neutrons</a:t>
                      </a:r>
                      <a:r>
                        <a:rPr lang="en-US" sz="2000" baseline="0" dirty="0" smtClean="0"/>
                        <a:t> were also located in the nucleus of an atoms and that they contain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charge</a:t>
                      </a:r>
                      <a:r>
                        <a:rPr lang="en-US" sz="2000" baseline="0" dirty="0" smtClean="0"/>
                        <a:t>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336" y="7620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702515"/>
            <a:ext cx="9144000" cy="120248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Bernard MT Condensed" pitchFamily="18" charset="0"/>
              </a:rPr>
              <a:t>Atomic Theory Timeline </a:t>
            </a:r>
            <a:endParaRPr lang="en-US" sz="6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 bwMode="auto">
          <a:xfrm>
            <a:off x="6629400" y="3352800"/>
            <a:ext cx="1774825" cy="17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513764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80096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9964" y="42214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7696" y="405688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5796" y="4056888"/>
            <a:ext cx="76200" cy="1226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0" idx="7"/>
          </p:cNvCxnSpPr>
          <p:nvPr/>
        </p:nvCxnSpPr>
        <p:spPr>
          <a:xfrm flipH="1">
            <a:off x="7643846" y="2895600"/>
            <a:ext cx="326308" cy="108911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89964" y="2895599"/>
            <a:ext cx="91297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Neutrons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20248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Bernard MT Condensed" pitchFamily="18" charset="0"/>
              </a:rPr>
              <a:t>Atomic Theory Timeline </a:t>
            </a:r>
            <a:endParaRPr lang="en-US" sz="6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070764"/>
              </p:ext>
            </p:extLst>
          </p:nvPr>
        </p:nvGraphicFramePr>
        <p:xfrm>
          <a:off x="761999" y="2614452"/>
          <a:ext cx="7329425" cy="2490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6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Scientist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2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Neils</a:t>
                      </a:r>
                      <a:r>
                        <a:rPr lang="en-US" sz="2400" dirty="0" smtClean="0"/>
                        <a:t> Bohr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Concluded that electrons are located in planet-like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orbits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around the nucleus in certain energy levels.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2" y="3200400"/>
            <a:ext cx="1803398" cy="17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404552"/>
              </p:ext>
            </p:extLst>
          </p:nvPr>
        </p:nvGraphicFramePr>
        <p:xfrm>
          <a:off x="609600" y="2003425"/>
          <a:ext cx="7696202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Scientist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(Many Scientists!)</a:t>
                      </a:r>
                    </a:p>
                    <a:p>
                      <a:r>
                        <a:rPr lang="en-US" sz="1800" b="1" dirty="0" smtClean="0"/>
                        <a:t>The</a:t>
                      </a:r>
                      <a:r>
                        <a:rPr lang="en-US" sz="1800" b="1" baseline="0" dirty="0" smtClean="0"/>
                        <a:t> Modern Atomic Theory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Electrons do not orbit</a:t>
                      </a:r>
                      <a:r>
                        <a:rPr lang="en-US" sz="2400" baseline="0" dirty="0" smtClean="0"/>
                        <a:t> the nucleus in neat planet-like orbits but move at high speeds in an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electron cloud </a:t>
                      </a:r>
                      <a:r>
                        <a:rPr lang="en-US" sz="2400" baseline="0" dirty="0" smtClean="0"/>
                        <a:t>around the nucleus.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8392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Atoms and Atomic Theory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7208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836">
            <a:off x="1061815" y="4054598"/>
            <a:ext cx="1554182" cy="1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289">
            <a:off x="5888916" y="1321505"/>
            <a:ext cx="2496442" cy="24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5334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676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3276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800" y="56083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8470" y="6324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77562" y="5314235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9612" y="26670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3102" y="12954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8537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" y="3041904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7674" y="609904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80772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30674" y="41148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i="1" dirty="0" smtClean="0"/>
              <a:t>Essential Questions: </a:t>
            </a:r>
            <a:r>
              <a:rPr lang="en-US" i="1" dirty="0" smtClean="0">
                <a:solidFill>
                  <a:schemeClr val="tx1"/>
                </a:solidFill>
              </a:rPr>
              <a:t>How and why has the Atomic Theory changed over time? </a:t>
            </a:r>
            <a:r>
              <a:rPr lang="en-US" i="1" dirty="0" smtClean="0">
                <a:solidFill>
                  <a:srgbClr val="FF0000"/>
                </a:solidFill>
              </a:rPr>
              <a:t>How can we describe the molecular motion of the states of matter? </a:t>
            </a:r>
          </a:p>
        </p:txBody>
      </p:sp>
    </p:spTree>
    <p:extLst>
      <p:ext uri="{BB962C8B-B14F-4D97-AF65-F5344CB8AC3E}">
        <p14:creationId xmlns:p14="http://schemas.microsoft.com/office/powerpoint/2010/main" val="7288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20" name="Picture 36" descr="w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4176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Three states of matter</a:t>
            </a:r>
          </a:p>
        </p:txBody>
      </p:sp>
      <p:pic>
        <p:nvPicPr>
          <p:cNvPr id="195615" name="Picture 31" descr="carro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9713"/>
            <a:ext cx="1439862" cy="199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6661150" y="1628775"/>
          <a:ext cx="9350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Picture Publisher Image" r:id="rId6" imgW="809625" imgH="2686050" progId="PictPub.Image.7">
                  <p:embed/>
                </p:oleObj>
              </mc:Choice>
              <mc:Fallback>
                <p:oleObj name="Picture Publisher Image" r:id="rId6" imgW="809625" imgH="2686050" progId="PictPub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628775"/>
                        <a:ext cx="9350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621" name="Picture 37" descr="cloc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441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23" name="Picture 39" descr="washing-up liqu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28775"/>
            <a:ext cx="1298575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25" name="Picture 41" descr="orange jui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628775"/>
            <a:ext cx="12255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26" name="Picture 42" descr="gas_fla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4950"/>
            <a:ext cx="22082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27" name="Picture 43" descr="su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8775"/>
            <a:ext cx="12573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28" name="Oval 44"/>
          <p:cNvSpPr>
            <a:spLocks noChangeAspect="1" noChangeArrowheads="1"/>
          </p:cNvSpPr>
          <p:nvPr/>
        </p:nvSpPr>
        <p:spPr bwMode="auto">
          <a:xfrm>
            <a:off x="339725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FFFF"/>
              </a:solidFill>
            </a:endParaRP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1258888" y="351948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solid</a:t>
            </a:r>
          </a:p>
        </p:txBody>
      </p:sp>
      <p:pic>
        <p:nvPicPr>
          <p:cNvPr id="195632" name="Picture 48" descr="wooden guit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32250"/>
            <a:ext cx="14398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3" name="Text Box 49"/>
          <p:cNvSpPr txBox="1">
            <a:spLocks noChangeArrowheads="1"/>
          </p:cNvSpPr>
          <p:nvPr/>
        </p:nvSpPr>
        <p:spPr bwMode="auto">
          <a:xfrm>
            <a:off x="4311650" y="349408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liquid</a:t>
            </a:r>
          </a:p>
        </p:txBody>
      </p:sp>
      <p:pic>
        <p:nvPicPr>
          <p:cNvPr id="195634" name="Picture 50" descr="Lynmouth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r="13287"/>
          <a:stretch>
            <a:fillRect/>
          </a:stretch>
        </p:blipFill>
        <p:spPr bwMode="auto">
          <a:xfrm>
            <a:off x="3735388" y="4044950"/>
            <a:ext cx="26654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5" name="Text Box 51"/>
          <p:cNvSpPr txBox="1">
            <a:spLocks noChangeArrowheads="1"/>
          </p:cNvSpPr>
          <p:nvPr/>
        </p:nvSpPr>
        <p:spPr bwMode="auto">
          <a:xfrm>
            <a:off x="7154863" y="34750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gas</a:t>
            </a:r>
          </a:p>
        </p:txBody>
      </p:sp>
      <p:sp>
        <p:nvSpPr>
          <p:cNvPr id="17425" name="AutoShape 53"/>
          <p:cNvSpPr>
            <a:spLocks noChangeArrowheads="1"/>
          </p:cNvSpPr>
          <p:nvPr/>
        </p:nvSpPr>
        <p:spPr bwMode="auto">
          <a:xfrm>
            <a:off x="395288" y="1557338"/>
            <a:ext cx="3097212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FFFF"/>
              </a:solidFill>
            </a:endParaRPr>
          </a:p>
        </p:txBody>
      </p:sp>
      <p:sp>
        <p:nvSpPr>
          <p:cNvPr id="17426" name="AutoShape 56"/>
          <p:cNvSpPr>
            <a:spLocks noChangeArrowheads="1"/>
          </p:cNvSpPr>
          <p:nvPr/>
        </p:nvSpPr>
        <p:spPr bwMode="auto">
          <a:xfrm>
            <a:off x="6588125" y="1557338"/>
            <a:ext cx="24479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FFFF"/>
              </a:solidFill>
            </a:endParaRPr>
          </a:p>
        </p:txBody>
      </p:sp>
      <p:sp>
        <p:nvSpPr>
          <p:cNvPr id="17427" name="AutoShape 57"/>
          <p:cNvSpPr>
            <a:spLocks noChangeArrowheads="1"/>
          </p:cNvSpPr>
          <p:nvPr/>
        </p:nvSpPr>
        <p:spPr bwMode="auto">
          <a:xfrm>
            <a:off x="3592513" y="1557338"/>
            <a:ext cx="28797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FFFF"/>
              </a:solidFill>
            </a:endParaRPr>
          </a:p>
        </p:txBody>
      </p:sp>
      <p:sp>
        <p:nvSpPr>
          <p:cNvPr id="195645" name="Text Box 61"/>
          <p:cNvSpPr txBox="1">
            <a:spLocks noChangeArrowheads="1"/>
          </p:cNvSpPr>
          <p:nvPr/>
        </p:nvSpPr>
        <p:spPr bwMode="auto">
          <a:xfrm>
            <a:off x="592138" y="700088"/>
            <a:ext cx="8443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mtClean="0">
                <a:solidFill>
                  <a:srgbClr val="010067"/>
                </a:solidFill>
              </a:rPr>
              <a:t>At room temperature most substances exist in one of three physical states.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154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5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95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9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95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95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95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956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95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95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95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95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95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95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95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28" grpId="0" animBg="1"/>
      <p:bldP spid="195631" grpId="0"/>
      <p:bldP spid="195633" grpId="0"/>
      <p:bldP spid="195635" grpId="0"/>
      <p:bldP spid="1956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802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12" y="304800"/>
            <a:ext cx="92202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  <a:latin typeface="Bernard MT Condensed" pitchFamily="18" charset="0"/>
              </a:rPr>
              <a:t>Solids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particles in a solid are </a:t>
            </a:r>
            <a:r>
              <a:rPr lang="en-US" i="1" dirty="0" smtClean="0"/>
              <a:t>very tightly packed and vibrate in place.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Solids have a definite volume and shape.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8743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303909\Local Settings\Temporary Internet Files\Content.IE5\8PP603J5\MP9004031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71464"/>
            <a:ext cx="2959608" cy="19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  <a:latin typeface="Bernard MT Condensed" pitchFamily="18" charset="0"/>
              </a:rPr>
              <a:t>Objectives</a:t>
            </a:r>
            <a:endParaRPr lang="en-US" sz="8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explain that atoms are the smallest unit of an element and are composed of subatomic particles.</a:t>
            </a:r>
          </a:p>
          <a:p>
            <a:r>
              <a:rPr lang="en-US" dirty="0" smtClean="0"/>
              <a:t>Students will analyze models of the scientific theory of atoms. </a:t>
            </a:r>
          </a:p>
          <a:p>
            <a:r>
              <a:rPr lang="en-US" dirty="0" smtClean="0"/>
              <a:t>Students will analyze models and describe the motion of particles in solids, liquids, and/or gasses.</a:t>
            </a:r>
          </a:p>
          <a:p>
            <a:endParaRPr lang="en-US" dirty="0"/>
          </a:p>
        </p:txBody>
      </p:sp>
      <p:sp>
        <p:nvSpPr>
          <p:cNvPr id="17" name="Right Triangle 16"/>
          <p:cNvSpPr/>
          <p:nvPr/>
        </p:nvSpPr>
        <p:spPr>
          <a:xfrm flipH="1">
            <a:off x="6172200" y="3886200"/>
            <a:ext cx="2971800" cy="28956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9" name="Picture 5" descr="C:\Documents and Settings\303909\Local Settings\Temporary Internet Files\Content.IE5\5WMR0WMH\MC9003912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33" y="5311422"/>
            <a:ext cx="1447800" cy="13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80288" cy="549275"/>
          </a:xfrm>
        </p:spPr>
        <p:txBody>
          <a:bodyPr/>
          <a:lstStyle/>
          <a:p>
            <a:pPr eaLnBrk="1" hangingPunct="1"/>
            <a:r>
              <a:rPr lang="en-GB" smtClean="0"/>
              <a:t>      Particles in a solid – animation</a:t>
            </a:r>
          </a:p>
        </p:txBody>
      </p:sp>
      <p:pic>
        <p:nvPicPr>
          <p:cNvPr id="3076" name="Picture 3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3328" name="ShockwaveFlash1" r:id="rId2" imgW="7620120" imgH="5715000"/>
        </mc:Choice>
        <mc:Fallback>
          <p:control name="ShockwaveFlash1" r:id="rId2" imgW="762012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49300" y="800100"/>
                  <a:ext cx="7620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20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922337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-40411"/>
            <a:ext cx="6965245" cy="1202485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Bernard MT Condensed" pitchFamily="18" charset="0"/>
              </a:rPr>
              <a:t>Liquids</a:t>
            </a:r>
            <a:endParaRPr lang="en-US" sz="7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93694"/>
            <a:ext cx="7620000" cy="36038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particles in a liquid are close together but can move and flow past one another.</a:t>
            </a:r>
          </a:p>
          <a:p>
            <a:r>
              <a:rPr lang="en-US" dirty="0" smtClean="0"/>
              <a:t>Liquids have a definite volume but they </a:t>
            </a:r>
            <a:r>
              <a:rPr lang="en-US" b="1" u="sng" dirty="0" smtClean="0"/>
              <a:t>do not </a:t>
            </a:r>
            <a:r>
              <a:rPr lang="en-US" dirty="0" smtClean="0"/>
              <a:t>have a definite shape. This is why liquids like water take the shape of the container they are in.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5306"/>
          <a:stretch/>
        </p:blipFill>
        <p:spPr bwMode="auto">
          <a:xfrm>
            <a:off x="2133600" y="3276600"/>
            <a:ext cx="60960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229" y="4356319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Picture was taken at the exact moment these water balloons were popped!</a:t>
            </a:r>
            <a:endParaRPr lang="en-US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235825" cy="549275"/>
          </a:xfrm>
        </p:spPr>
        <p:txBody>
          <a:bodyPr/>
          <a:lstStyle/>
          <a:p>
            <a:pPr eaLnBrk="1" hangingPunct="1"/>
            <a:r>
              <a:rPr lang="en-GB" smtClean="0"/>
              <a:t>      Particles in a liquid – animation</a:t>
            </a:r>
          </a:p>
        </p:txBody>
      </p:sp>
      <p:pic>
        <p:nvPicPr>
          <p:cNvPr id="4100" name="Picture 3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4352" name="ShockwaveFlash1" r:id="rId2" imgW="7620120" imgH="5715000"/>
        </mc:Choice>
        <mc:Fallback>
          <p:control name="ShockwaveFlash1" r:id="rId2" imgW="762012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49300" y="800100"/>
                  <a:ext cx="7620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859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4" y="76200"/>
            <a:ext cx="92233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574"/>
            <a:ext cx="8041440" cy="1214074"/>
          </a:xfrm>
        </p:spPr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  <a:latin typeface="Bernard MT Condensed" pitchFamily="18" charset="0"/>
              </a:rPr>
              <a:t>Gases</a:t>
            </a:r>
            <a:endParaRPr lang="en-US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3603812"/>
          </a:xfrm>
        </p:spPr>
        <p:txBody>
          <a:bodyPr/>
          <a:lstStyle/>
          <a:p>
            <a:r>
              <a:rPr lang="en-US" dirty="0" smtClean="0"/>
              <a:t>Particles in a gas have higher amounts of energy than those in a solid or liquid.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Gases </a:t>
            </a:r>
            <a:r>
              <a:rPr lang="en-US" b="1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>
                <a:solidFill>
                  <a:srgbClr val="FF0000"/>
                </a:solidFill>
              </a:rPr>
              <a:t>have a definite shape or volume</a:t>
            </a:r>
            <a:r>
              <a:rPr lang="en-US" dirty="0" smtClean="0"/>
              <a:t>. When placed in a</a:t>
            </a:r>
            <a:r>
              <a:rPr lang="en-US" dirty="0"/>
              <a:t> </a:t>
            </a:r>
            <a:r>
              <a:rPr lang="en-US" dirty="0" smtClean="0"/>
              <a:t>container, it fills up the entire container and spreads out as far as possible.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1733"/>
            <a:ext cx="1905000" cy="243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1786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6835"/>
            <a:ext cx="2438400" cy="16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164388" cy="549275"/>
          </a:xfrm>
        </p:spPr>
        <p:txBody>
          <a:bodyPr/>
          <a:lstStyle/>
          <a:p>
            <a:pPr eaLnBrk="1" hangingPunct="1"/>
            <a:r>
              <a:rPr lang="en-GB" smtClean="0"/>
              <a:t>      Particles in a gas – animation</a:t>
            </a:r>
          </a:p>
        </p:txBody>
      </p:sp>
      <p:pic>
        <p:nvPicPr>
          <p:cNvPr id="5124" name="Picture 3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376" name="ShockwaveFlash1" r:id="rId2" imgW="7620120" imgH="5715000"/>
        </mc:Choice>
        <mc:Fallback>
          <p:control name="ShockwaveFlash1" r:id="rId2" imgW="762012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49300" y="800100"/>
                  <a:ext cx="7620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87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73" y="228600"/>
            <a:ext cx="6965245" cy="1202485"/>
          </a:xfrm>
        </p:spPr>
        <p:txBody>
          <a:bodyPr/>
          <a:lstStyle/>
          <a:p>
            <a:r>
              <a:rPr lang="en-US" dirty="0" smtClean="0"/>
              <a:t>Molecular Motion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92084"/>
            <a:ext cx="538239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4427" r="-204" b="-4427"/>
          <a:stretch/>
        </p:blipFill>
        <p:spPr bwMode="auto">
          <a:xfrm>
            <a:off x="2519746" y="4191000"/>
            <a:ext cx="4152900" cy="1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96" y="1479067"/>
            <a:ext cx="2745600" cy="10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15682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Adding heat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867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</a:rPr>
              <a:t>Removing heat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9746" y="1272239"/>
            <a:ext cx="3962400" cy="230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133600" y="5991145"/>
            <a:ext cx="3962400" cy="2308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303909\Local Settings\Temporary Internet Files\Content.IE5\5L8HOZW0\MP9003995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4724400" cy="37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5619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6196" y="216068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ernard MT Condensed" pitchFamily="18" charset="0"/>
              </a:rPr>
              <a:t>Independent Practice</a:t>
            </a:r>
            <a:endParaRPr lang="en-US" sz="6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30722" name="Picture 2" descr="C:\Documents and Settings\303909\Local Settings\Temporary Internet Files\Content.IE5\5WMR0WMH\MC9002328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59365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96"/>
            <a:ext cx="914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ernard MT Condensed" pitchFamily="18" charset="0"/>
              </a:rPr>
              <a:t>Agenda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Bell Ringer</a:t>
            </a:r>
          </a:p>
          <a:p>
            <a:r>
              <a:rPr lang="en-US" sz="3200" dirty="0" smtClean="0"/>
              <a:t>Atoms PowerPoint</a:t>
            </a:r>
          </a:p>
          <a:p>
            <a:pPr lvl="1"/>
            <a:r>
              <a:rPr lang="en-US" sz="2800" dirty="0" smtClean="0"/>
              <a:t>Notebook Notes</a:t>
            </a:r>
            <a:endParaRPr lang="en-US" sz="3200" dirty="0" smtClean="0"/>
          </a:p>
          <a:p>
            <a:r>
              <a:rPr lang="en-US" sz="3200" dirty="0" smtClean="0"/>
              <a:t>Gallery Walk Activity</a:t>
            </a:r>
          </a:p>
          <a:p>
            <a:r>
              <a:rPr lang="en-US" sz="3200" dirty="0" smtClean="0"/>
              <a:t>Independent Practice</a:t>
            </a:r>
          </a:p>
          <a:p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53" y="3962400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  <a:latin typeface="Bernard MT Condensed" pitchFamily="18" charset="0"/>
              </a:rPr>
              <a:t>Atoms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Matter is anything that takes up space and has mass. </a:t>
            </a:r>
            <a:r>
              <a:rPr lang="en-US" dirty="0" smtClean="0">
                <a:solidFill>
                  <a:srgbClr val="FF0000"/>
                </a:solidFill>
              </a:rPr>
              <a:t>All matter is made of atoms. </a:t>
            </a:r>
          </a:p>
          <a:p>
            <a:r>
              <a:rPr lang="en-US" u="sng" dirty="0" smtClean="0"/>
              <a:t>Atoms are the basic building blocks of matter</a:t>
            </a:r>
            <a:r>
              <a:rPr lang="en-US" dirty="0" smtClean="0"/>
              <a:t>. They make up everything around us; Your desk, the board, your body, everything is made of atoms!</a:t>
            </a:r>
          </a:p>
          <a:p>
            <a:r>
              <a:rPr lang="en-US" dirty="0" smtClean="0"/>
              <a:t>Atoms are too small to see without powerful microscopes.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31" y="3925711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  <a:latin typeface="Bernard MT Condensed" pitchFamily="18" charset="0"/>
              </a:rPr>
              <a:t>Atomic Structure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basic components in every atom: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Electron Cloud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14" y="3048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95600" y="3200400"/>
            <a:ext cx="3048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4114800"/>
            <a:ext cx="4800600" cy="304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6563"/>
            <a:ext cx="8534400" cy="1442674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</a:rPr>
              <a:t>Subatomic Particles</a:t>
            </a:r>
            <a:endParaRPr lang="en-US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subatomic particles make up every atom: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48157"/>
              </p:ext>
            </p:extLst>
          </p:nvPr>
        </p:nvGraphicFramePr>
        <p:xfrm>
          <a:off x="1371600" y="2819400"/>
          <a:ext cx="6553200" cy="184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Subatomic 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or “Core”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Charge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Nucleus or “Core”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Cloud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9" y="3939822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6892 0 0.125 0.05602 0.125 0.125 C 0.125 0.19398 0.06892 0.25 3.33333E-6 0.25 C -0.06893 0.25 -0.125 0.19398 -0.125 0.125 C -0.125 0.05602 -0.06893 0 3.33333E-6 0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</a:rPr>
              <a:t>Subatomic Particles</a:t>
            </a:r>
            <a:endParaRPr lang="en-US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771" y="2743081"/>
            <a:ext cx="2743438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55133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Electron Cloud: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Electrons </a:t>
            </a:r>
            <a:r>
              <a:rPr lang="en-US" dirty="0" smtClean="0"/>
              <a:t>orbit the nucleus.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114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Nucleus or “Core”: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Protons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Neutrons </a:t>
            </a:r>
            <a:r>
              <a:rPr lang="en-US" dirty="0" smtClean="0"/>
              <a:t>are found in the nucleus.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4191000"/>
            <a:ext cx="2819400" cy="925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2779931"/>
            <a:ext cx="2286000" cy="344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867329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Atomic</a:t>
            </a:r>
            <a:r>
              <a:rPr lang="en-US" sz="7200" b="1" dirty="0" smtClean="0"/>
              <a:t> Theory</a:t>
            </a:r>
            <a:endParaRPr lang="en-US" sz="7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905000"/>
            <a:ext cx="6629400" cy="41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" y="0"/>
            <a:ext cx="9144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938" y="6096000"/>
            <a:ext cx="9144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352800" y="236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1600" y="236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93093">
            <a:off x="2900976" y="3391342"/>
            <a:ext cx="328762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71800" y="4800600"/>
            <a:ext cx="157298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9784" y="155665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pperplate Gothic Light" pitchFamily="34" charset="0"/>
              </a:rPr>
              <a:t>Changes over time…</a:t>
            </a:r>
            <a:endParaRPr lang="en-US" sz="2400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Atomic Theory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we can not see atoms, we use models to teach and learn about atoms. </a:t>
            </a:r>
          </a:p>
          <a:p>
            <a:r>
              <a:rPr lang="en-US" dirty="0" smtClean="0"/>
              <a:t>The atomic theory has changed over time as new technologies have become available.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Remember: Scientific knowledge builds on past research and experimentation.</a:t>
            </a:r>
            <a:endParaRPr lang="en-US" dirty="0"/>
          </a:p>
        </p:txBody>
      </p:sp>
      <p:pic>
        <p:nvPicPr>
          <p:cNvPr id="9218" name="Picture 2" descr="C:\Documents and Settings\303909\Local Settings\Temporary Internet Files\Content.IE5\T7JS2BCY\MC9001516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6444"/>
            <a:ext cx="1823314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962400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401</TotalTime>
  <Words>683</Words>
  <Application>Microsoft Office PowerPoint</Application>
  <PresentationFormat>On-screen Show (4:3)</PresentationFormat>
  <Paragraphs>115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Aharoni</vt:lpstr>
      <vt:lpstr>Arial</vt:lpstr>
      <vt:lpstr>Bernard MT Condensed</vt:lpstr>
      <vt:lpstr>Bradley Hand ITC TT-Bold</vt:lpstr>
      <vt:lpstr>Calibri</vt:lpstr>
      <vt:lpstr>Cambria</vt:lpstr>
      <vt:lpstr>Copperplate Gothic Light</vt:lpstr>
      <vt:lpstr>Rage Italic</vt:lpstr>
      <vt:lpstr>1_master</vt:lpstr>
      <vt:lpstr>Sketchbook</vt:lpstr>
      <vt:lpstr>Picture Publisher Image</vt:lpstr>
      <vt:lpstr>Atoms and Atomic Theory</vt:lpstr>
      <vt:lpstr>Objectives</vt:lpstr>
      <vt:lpstr>Agenda</vt:lpstr>
      <vt:lpstr>Atoms</vt:lpstr>
      <vt:lpstr>Atomic Structure</vt:lpstr>
      <vt:lpstr>Subatomic Particles</vt:lpstr>
      <vt:lpstr>Subatomic Particles</vt:lpstr>
      <vt:lpstr>Atomic Theory</vt:lpstr>
      <vt:lpstr>Atomic Theory</vt:lpstr>
      <vt:lpstr>Atomic Theory Timeline </vt:lpstr>
      <vt:lpstr>Atomic Theory Timeline </vt:lpstr>
      <vt:lpstr>Atomic Theory Timeline </vt:lpstr>
      <vt:lpstr>Atomic Theory Timeline </vt:lpstr>
      <vt:lpstr>Atomic Theory Timeline </vt:lpstr>
      <vt:lpstr>PowerPoint Presentation</vt:lpstr>
      <vt:lpstr>Atoms and Atomic Theory</vt:lpstr>
      <vt:lpstr>      Three states of matter</vt:lpstr>
      <vt:lpstr>PowerPoint Presentation</vt:lpstr>
      <vt:lpstr>Solids</vt:lpstr>
      <vt:lpstr>      Particles in a solid – animation</vt:lpstr>
      <vt:lpstr>Liquids</vt:lpstr>
      <vt:lpstr>      Particles in a liquid – animation</vt:lpstr>
      <vt:lpstr>Gases</vt:lpstr>
      <vt:lpstr>      Particles in a gas – animation</vt:lpstr>
      <vt:lpstr>Molecular Motion</vt:lpstr>
      <vt:lpstr>PowerPoint Presentation</vt:lpstr>
    </vt:vector>
  </TitlesOfParts>
  <Company>M-DCPS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Pena, Laura</dc:creator>
  <cp:lastModifiedBy>Williamson, Kimberly</cp:lastModifiedBy>
  <cp:revision>102</cp:revision>
  <dcterms:created xsi:type="dcterms:W3CDTF">2013-04-30T16:43:53Z</dcterms:created>
  <dcterms:modified xsi:type="dcterms:W3CDTF">2016-10-10T19:00:33Z</dcterms:modified>
</cp:coreProperties>
</file>